
<file path=[Content_Types].xml><?xml version="1.0" encoding="utf-8"?>
<Types xmlns="http://schemas.openxmlformats.org/package/2006/content-types">
  <Default Extension="jfif" ContentType="image/jpeg"/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57" r:id="rId4"/>
    <p:sldId id="264" r:id="rId5"/>
    <p:sldId id="261" r:id="rId6"/>
    <p:sldId id="258" r:id="rId7"/>
    <p:sldId id="260" r:id="rId8"/>
    <p:sldId id="268" r:id="rId9"/>
    <p:sldId id="269" r:id="rId10"/>
    <p:sldId id="270" r:id="rId11"/>
    <p:sldId id="271" r:id="rId12"/>
    <p:sldId id="263" r:id="rId13"/>
    <p:sldId id="267" r:id="rId14"/>
    <p:sldId id="265" r:id="rId15"/>
    <p:sldId id="26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9D51"/>
    <a:srgbClr val="90C226"/>
    <a:srgbClr val="A1C23A"/>
    <a:srgbClr val="A2CC4A"/>
    <a:srgbClr val="5C7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80" autoAdjust="0"/>
  </p:normalViewPr>
  <p:slideViewPr>
    <p:cSldViewPr snapToGrid="0">
      <p:cViewPr>
        <p:scale>
          <a:sx n="100" d="100"/>
          <a:sy n="100" d="100"/>
        </p:scale>
        <p:origin x="72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fif>
</file>

<file path=ppt/media/image30.png>
</file>

<file path=ppt/media/image31.png>
</file>

<file path=ppt/media/image32.PNG>
</file>

<file path=ppt/media/image33.jpeg>
</file>

<file path=ppt/media/image34.png>
</file>

<file path=ppt/media/image35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AE39A-0ABC-4D61-A022-D14E4F91934D}" type="datetimeFigureOut">
              <a:rPr lang="fr-CA" smtClean="0"/>
              <a:t>2020-03-04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CE390-9BF0-4C06-BE31-1EF10E94A40E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27425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CE390-9BF0-4C06-BE31-1EF10E94A40E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2823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CE390-9BF0-4C06-BE31-1EF10E94A40E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8239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CE390-9BF0-4C06-BE31-1EF10E94A40E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60561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672124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94637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632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919726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8277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20941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55946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85587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58092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0449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984069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66893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0559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1894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903551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18882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142D-23FC-4D62-AADF-7BAF6C125011}" type="datetimeFigureOut">
              <a:rPr lang="fr-CA" smtClean="0"/>
              <a:t>2020-03-04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E9EF005-5A2D-476C-9204-0D9C7EFBA28A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689559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2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34.png"/><Relationship Id="rId10" Type="http://schemas.openxmlformats.org/officeDocument/2006/relationships/image" Target="../media/image35.gif"/><Relationship Id="rId4" Type="http://schemas.openxmlformats.org/officeDocument/2006/relationships/image" Target="../media/image33.jpeg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an vers le bas 3"/>
          <p:cNvSpPr/>
          <p:nvPr/>
        </p:nvSpPr>
        <p:spPr>
          <a:xfrm>
            <a:off x="975697" y="1771649"/>
            <a:ext cx="8829675" cy="1590675"/>
          </a:xfrm>
          <a:prstGeom prst="ribbon">
            <a:avLst>
              <a:gd name="adj1" fmla="val 16667"/>
              <a:gd name="adj2" fmla="val 71053"/>
            </a:avLst>
          </a:prstGeom>
          <a:blipFill>
            <a:blip r:embed="rId3"/>
            <a:tile tx="0" ty="0" sx="100000" sy="100000" flip="none" algn="tl"/>
          </a:blip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36282" y="1951269"/>
            <a:ext cx="7766936" cy="1231436"/>
          </a:xfrm>
        </p:spPr>
        <p:txBody>
          <a:bodyPr/>
          <a:lstStyle/>
          <a:p>
            <a:pPr algn="ctr"/>
            <a:r>
              <a:rPr lang="fr-CA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React Heroes</a:t>
            </a:r>
            <a:endParaRPr lang="fr-CA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CA" dirty="0" smtClean="0"/>
              <a:t>Daniel Grondin </a:t>
            </a:r>
          </a:p>
          <a:p>
            <a:r>
              <a:rPr lang="fr-CA" dirty="0" smtClean="0"/>
              <a:t>et Alexis Lépine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18320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114299"/>
            <a:ext cx="8596668" cy="733425"/>
          </a:xfrm>
        </p:spPr>
        <p:txBody>
          <a:bodyPr>
            <a:normAutofit/>
          </a:bodyPr>
          <a:lstStyle/>
          <a:p>
            <a:pPr algn="ctr"/>
            <a:r>
              <a:rPr lang="fr-CA" sz="4000" dirty="0" smtClean="0"/>
              <a:t>Combats</a:t>
            </a:r>
            <a:endParaRPr lang="fr-CA" sz="4000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09" y="2006282"/>
            <a:ext cx="1789212" cy="2527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454" y="2006283"/>
            <a:ext cx="2527617" cy="2527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ZoneTexte 10"/>
          <p:cNvSpPr txBox="1"/>
          <p:nvPr/>
        </p:nvSpPr>
        <p:spPr>
          <a:xfrm>
            <a:off x="2304621" y="1033472"/>
            <a:ext cx="5328833" cy="42780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1600" dirty="0" smtClean="0"/>
              <a:t>Un combat commence lors d’un clic sur un monstre.</a:t>
            </a:r>
          </a:p>
          <a:p>
            <a:pPr algn="ctr"/>
            <a:endParaRPr lang="fr-CA" sz="1600" dirty="0" smtClean="0"/>
          </a:p>
          <a:p>
            <a:pPr algn="ctr"/>
            <a:endParaRPr lang="fr-CA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fr-CA" sz="1600" dirty="0" smtClean="0"/>
              <a:t>Calcul des dommages du joueur (Force, Dextérité, équipements).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Chance d’esquive du monstre (selon DEX).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Chances de Coup Critique (selon DEX joueur).</a:t>
            </a:r>
          </a:p>
          <a:p>
            <a:pPr marL="342900" indent="-342900">
              <a:buFont typeface="+mj-lt"/>
              <a:buAutoNum type="arabicPeriod"/>
            </a:pPr>
            <a:endParaRPr lang="fr-CA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fr-CA" sz="1600" dirty="0" smtClean="0"/>
              <a:t>Si PV monstre &gt; 0, calcul de ses dommages (Force, Dextérité, protection du joueur).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Chance d’esquive du joueur (selon DEX).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Chances de Coup Critique (selon DEX monstre).</a:t>
            </a:r>
          </a:p>
          <a:p>
            <a:pPr marL="342900" indent="-342900">
              <a:buFont typeface="+mj-lt"/>
              <a:buAutoNum type="arabicPeriod"/>
            </a:pPr>
            <a:endParaRPr lang="fr-CA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fr-CA" sz="1600" dirty="0" smtClean="0"/>
              <a:t>Si PV joueur &gt; 0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Nouvelle attaque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CA" sz="1600" dirty="0" smtClean="0"/>
              <a:t>Fuite / Repli stratégique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fr-CA" sz="1600" dirty="0" smtClean="0"/>
          </a:p>
        </p:txBody>
      </p:sp>
      <p:grpSp>
        <p:nvGrpSpPr>
          <p:cNvPr id="16" name="Groupe 15"/>
          <p:cNvGrpSpPr/>
          <p:nvPr/>
        </p:nvGrpSpPr>
        <p:grpSpPr>
          <a:xfrm>
            <a:off x="1316754" y="1564054"/>
            <a:ext cx="1418166" cy="884456"/>
            <a:chOff x="7346079" y="5516690"/>
            <a:chExt cx="1418166" cy="884456"/>
          </a:xfrm>
        </p:grpSpPr>
        <p:sp>
          <p:nvSpPr>
            <p:cNvPr id="14" name="Explosion 2 13"/>
            <p:cNvSpPr/>
            <p:nvPr/>
          </p:nvSpPr>
          <p:spPr>
            <a:xfrm rot="1129330">
              <a:off x="7346079" y="5516690"/>
              <a:ext cx="1418166" cy="884456"/>
            </a:xfrm>
            <a:prstGeom prst="irregularSeal2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" name="ZoneTexte 14"/>
            <p:cNvSpPr txBox="1"/>
            <p:nvPr/>
          </p:nvSpPr>
          <p:spPr>
            <a:xfrm rot="194809">
              <a:off x="7762875" y="5728086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/>
                <a:t>42</a:t>
              </a:r>
              <a:endParaRPr lang="fr-CA" sz="2400" dirty="0"/>
            </a:p>
          </p:txBody>
        </p:sp>
      </p:grpSp>
      <p:grpSp>
        <p:nvGrpSpPr>
          <p:cNvPr id="17" name="Groupe 16"/>
          <p:cNvGrpSpPr/>
          <p:nvPr/>
        </p:nvGrpSpPr>
        <p:grpSpPr>
          <a:xfrm rot="21028575">
            <a:off x="576914" y="1341812"/>
            <a:ext cx="1075236" cy="833030"/>
            <a:chOff x="7346953" y="5511421"/>
            <a:chExt cx="1075236" cy="833030"/>
          </a:xfrm>
        </p:grpSpPr>
        <p:sp>
          <p:nvSpPr>
            <p:cNvPr id="18" name="Explosion 2 17"/>
            <p:cNvSpPr/>
            <p:nvPr/>
          </p:nvSpPr>
          <p:spPr>
            <a:xfrm rot="1129330">
              <a:off x="7346953" y="5511421"/>
              <a:ext cx="1075236" cy="833030"/>
            </a:xfrm>
            <a:prstGeom prst="irregularSeal2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9" name="ZoneTexte 18"/>
            <p:cNvSpPr txBox="1"/>
            <p:nvPr/>
          </p:nvSpPr>
          <p:spPr>
            <a:xfrm rot="194809">
              <a:off x="7658100" y="5731151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/>
                <a:t>0</a:t>
              </a:r>
              <a:endParaRPr lang="fr-CA" sz="2400" dirty="0"/>
            </a:p>
          </p:txBody>
        </p:sp>
      </p:grpSp>
      <p:grpSp>
        <p:nvGrpSpPr>
          <p:cNvPr id="20" name="Groupe 19"/>
          <p:cNvGrpSpPr/>
          <p:nvPr/>
        </p:nvGrpSpPr>
        <p:grpSpPr>
          <a:xfrm rot="21046871">
            <a:off x="289765" y="1833167"/>
            <a:ext cx="1188480" cy="884456"/>
            <a:chOff x="7569623" y="5553742"/>
            <a:chExt cx="1188480" cy="884456"/>
          </a:xfrm>
        </p:grpSpPr>
        <p:sp>
          <p:nvSpPr>
            <p:cNvPr id="21" name="Explosion 2 20"/>
            <p:cNvSpPr/>
            <p:nvPr/>
          </p:nvSpPr>
          <p:spPr>
            <a:xfrm rot="1129330">
              <a:off x="7569623" y="5553742"/>
              <a:ext cx="1188480" cy="884456"/>
            </a:xfrm>
            <a:prstGeom prst="irregularSeal2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 rot="194809">
              <a:off x="7762875" y="5728086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>
                  <a:solidFill>
                    <a:schemeClr val="bg1"/>
                  </a:solidFill>
                </a:rPr>
                <a:t>86!</a:t>
              </a:r>
              <a:endParaRPr lang="fr-CA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e 22"/>
          <p:cNvGrpSpPr/>
          <p:nvPr/>
        </p:nvGrpSpPr>
        <p:grpSpPr>
          <a:xfrm rot="21005972">
            <a:off x="7459429" y="1564054"/>
            <a:ext cx="1418166" cy="884456"/>
            <a:chOff x="7346079" y="5516690"/>
            <a:chExt cx="1418166" cy="884456"/>
          </a:xfrm>
        </p:grpSpPr>
        <p:sp>
          <p:nvSpPr>
            <p:cNvPr id="24" name="Explosion 2 23"/>
            <p:cNvSpPr/>
            <p:nvPr/>
          </p:nvSpPr>
          <p:spPr>
            <a:xfrm rot="1129330">
              <a:off x="7346079" y="5516690"/>
              <a:ext cx="1418166" cy="884456"/>
            </a:xfrm>
            <a:prstGeom prst="irregularSeal2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 rot="194809">
              <a:off x="7762875" y="5728086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/>
                <a:t>24</a:t>
              </a:r>
              <a:endParaRPr lang="fr-CA" sz="2400" dirty="0"/>
            </a:p>
          </p:txBody>
        </p:sp>
      </p:grpSp>
      <p:grpSp>
        <p:nvGrpSpPr>
          <p:cNvPr id="26" name="Groupe 25"/>
          <p:cNvGrpSpPr/>
          <p:nvPr/>
        </p:nvGrpSpPr>
        <p:grpSpPr>
          <a:xfrm>
            <a:off x="8331353" y="1311829"/>
            <a:ext cx="1075236" cy="833030"/>
            <a:chOff x="7346953" y="5511421"/>
            <a:chExt cx="1075236" cy="833030"/>
          </a:xfrm>
        </p:grpSpPr>
        <p:sp>
          <p:nvSpPr>
            <p:cNvPr id="27" name="Explosion 2 26"/>
            <p:cNvSpPr/>
            <p:nvPr/>
          </p:nvSpPr>
          <p:spPr>
            <a:xfrm rot="1129330">
              <a:off x="7346953" y="5511421"/>
              <a:ext cx="1075236" cy="833030"/>
            </a:xfrm>
            <a:prstGeom prst="irregularSeal2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 rot="194809">
              <a:off x="7658100" y="5731151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/>
                <a:t>0</a:t>
              </a:r>
              <a:endParaRPr lang="fr-CA" sz="2400" dirty="0"/>
            </a:p>
          </p:txBody>
        </p:sp>
      </p:grpSp>
      <p:grpSp>
        <p:nvGrpSpPr>
          <p:cNvPr id="29" name="Groupe 28"/>
          <p:cNvGrpSpPr/>
          <p:nvPr/>
        </p:nvGrpSpPr>
        <p:grpSpPr>
          <a:xfrm rot="524835">
            <a:off x="8964639" y="1636209"/>
            <a:ext cx="1188480" cy="884456"/>
            <a:chOff x="7569623" y="5553742"/>
            <a:chExt cx="1188480" cy="884456"/>
          </a:xfrm>
        </p:grpSpPr>
        <p:sp>
          <p:nvSpPr>
            <p:cNvPr id="30" name="Explosion 2 29"/>
            <p:cNvSpPr/>
            <p:nvPr/>
          </p:nvSpPr>
          <p:spPr>
            <a:xfrm rot="1129330">
              <a:off x="7569623" y="5553742"/>
              <a:ext cx="1188480" cy="884456"/>
            </a:xfrm>
            <a:prstGeom prst="irregularSeal2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 rot="194809">
              <a:off x="7762875" y="5728086"/>
              <a:ext cx="75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2400" dirty="0" smtClean="0">
                  <a:solidFill>
                    <a:schemeClr val="bg1"/>
                  </a:solidFill>
                </a:rPr>
                <a:t>86!</a:t>
              </a:r>
              <a:endParaRPr lang="fr-CA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1691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"/>
                            </p:stCondLst>
                            <p:childTnLst>
                              <p:par>
                                <p:cTn id="47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"/>
                            </p:stCondLst>
                            <p:childTnLst>
                              <p:par>
                                <p:cTn id="67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"/>
                            </p:stCondLst>
                            <p:childTnLst>
                              <p:par>
                                <p:cTn id="73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A7666"/>
                                      </p:to>
                                    </p:animClr>
                                    <p:animClr clrSpc="rgb" dir="cw">
                                      <p:cBhvr>
                                        <p:cTn id="75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A7666"/>
                                      </p:to>
                                    </p:animClr>
                                    <p:set>
                                      <p:cBhvr>
                                        <p:cTn id="7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250"/>
                            </p:stCondLst>
                            <p:childTnLst>
                              <p:par>
                                <p:cTn id="7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50"/>
                            </p:stCondLst>
                            <p:childTnLst>
                              <p:par>
                                <p:cTn id="99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"/>
                            </p:stCondLst>
                            <p:childTnLst>
                              <p:par>
                                <p:cTn id="105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"/>
                            </p:stCondLst>
                            <p:childTnLst>
                              <p:par>
                                <p:cTn id="123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50"/>
                            </p:stCondLst>
                            <p:childTnLst>
                              <p:par>
                                <p:cTn id="143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50"/>
                            </p:stCondLst>
                            <p:childTnLst>
                              <p:par>
                                <p:cTn id="149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A499"/>
                                      </p:to>
                                    </p:animClr>
                                    <p:animClr clrSpc="rgb" dir="cw">
                                      <p:cBhvr>
                                        <p:cTn id="151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A499"/>
                                      </p:to>
                                    </p:animClr>
                                    <p:set>
                                      <p:cBhvr>
                                        <p:cTn id="152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3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5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3" y="234552"/>
            <a:ext cx="8596668" cy="885825"/>
          </a:xfrm>
        </p:spPr>
        <p:txBody>
          <a:bodyPr/>
          <a:lstStyle/>
          <a:p>
            <a:pPr algn="ctr"/>
            <a:r>
              <a:rPr lang="fr-CA" b="1" dirty="0" smtClean="0"/>
              <a:t>Issue d’un combat</a:t>
            </a:r>
            <a:endParaRPr lang="fr-CA" b="1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75745" y="1120377"/>
            <a:ext cx="4185623" cy="576262"/>
          </a:xfrm>
        </p:spPr>
        <p:txBody>
          <a:bodyPr/>
          <a:lstStyle/>
          <a:p>
            <a:pPr algn="ctr"/>
            <a:r>
              <a:rPr lang="fr-CA" dirty="0" smtClean="0">
                <a:solidFill>
                  <a:srgbClr val="90C226"/>
                </a:solidFill>
              </a:rPr>
              <a:t>Victoire</a:t>
            </a:r>
            <a:endParaRPr lang="fr-CA" dirty="0">
              <a:solidFill>
                <a:srgbClr val="90C226"/>
              </a:solidFill>
            </a:endParaRP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75745" y="1851420"/>
            <a:ext cx="4185623" cy="3304117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 smtClean="0"/>
              <a:t>Lorsque les PV du monstre tombent à zéro ou moins</a:t>
            </a:r>
          </a:p>
          <a:p>
            <a:r>
              <a:rPr lang="fr-CA" dirty="0" smtClean="0"/>
              <a:t>Le joueur gagne des points d’expérience.</a:t>
            </a:r>
          </a:p>
          <a:p>
            <a:r>
              <a:rPr lang="fr-CA" dirty="0" smtClean="0"/>
              <a:t>Le joueur reçois des pièces d’or.</a:t>
            </a:r>
          </a:p>
          <a:p>
            <a:r>
              <a:rPr lang="fr-CA" dirty="0" smtClean="0"/>
              <a:t>Des objets peuvent apparaître sur la case, que le joueur peut ramasser.</a:t>
            </a:r>
            <a:endParaRPr lang="fr-CA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088383" y="1120377"/>
            <a:ext cx="4185618" cy="576262"/>
          </a:xfrm>
        </p:spPr>
        <p:txBody>
          <a:bodyPr/>
          <a:lstStyle/>
          <a:p>
            <a:pPr algn="ctr"/>
            <a:r>
              <a:rPr lang="fr-CA" dirty="0" smtClean="0">
                <a:solidFill>
                  <a:srgbClr val="FF0000"/>
                </a:solidFill>
              </a:rPr>
              <a:t>Défaite</a:t>
            </a:r>
            <a:endParaRPr lang="fr-CA" dirty="0">
              <a:solidFill>
                <a:srgbClr val="FF0000"/>
              </a:solidFill>
            </a:endParaRP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088384" y="1851420"/>
            <a:ext cx="4185617" cy="4673205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 smtClean="0"/>
              <a:t>Lorsque les PV du joueur tombent à zéro ou moins</a:t>
            </a:r>
          </a:p>
          <a:p>
            <a:r>
              <a:rPr lang="fr-CA" dirty="0" smtClean="0"/>
              <a:t>Le joueur perds 10% de ses points d’expérience.</a:t>
            </a:r>
          </a:p>
          <a:p>
            <a:r>
              <a:rPr lang="fr-CA" dirty="0" smtClean="0"/>
              <a:t>Une fenêtre apparaît informant le joueur de sa défaite.</a:t>
            </a:r>
          </a:p>
          <a:p>
            <a:r>
              <a:rPr lang="fr-CA" dirty="0" smtClean="0"/>
              <a:t>Il réapparait sur sa case avec tous ses points de vie.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CA" dirty="0" smtClean="0"/>
              <a:t>Les objets au sol auront disparus.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CA" dirty="0" smtClean="0"/>
              <a:t>Les monstres affaiblis auront été remplacés.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fr-CA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81" b="74238" l="9947" r="88992">
                        <a14:backgroundMark x1="19761" y1="59411" x2="25862" y2="70452"/>
                        <a14:backgroundMark x1="23607" y1="56151" x2="34615" y2="75920"/>
                        <a14:backgroundMark x1="37401" y1="73186" x2="64191" y2="67928"/>
                        <a14:backgroundMark x1="59284" y1="70662" x2="52653" y2="59516"/>
                        <a14:backgroundMark x1="42308" y1="51209" x2="48276" y2="61094"/>
                        <a14:backgroundMark x1="44562" y1="54469" x2="57958" y2="54890"/>
                        <a14:backgroundMark x1="59814" y1="49842" x2="58090" y2="53628"/>
                        <a14:backgroundMark x1="60345" y1="48896" x2="59416" y2="50578"/>
                        <a14:backgroundMark x1="40849" y1="49106" x2="42971" y2="53628"/>
                        <a14:backgroundMark x1="76658" y1="58570" x2="84483" y2="691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19729">
            <a:off x="10239684" y="-255192"/>
            <a:ext cx="2638128" cy="3327400"/>
          </a:xfrm>
          <a:prstGeom prst="rect">
            <a:avLst/>
          </a:prstGeom>
        </p:spPr>
      </p:pic>
      <p:sp>
        <p:nvSpPr>
          <p:cNvPr id="13" name="Rectangle à coins arrondis 12"/>
          <p:cNvSpPr/>
          <p:nvPr/>
        </p:nvSpPr>
        <p:spPr>
          <a:xfrm>
            <a:off x="4861368" y="858439"/>
            <a:ext cx="4638002" cy="2865835"/>
          </a:xfrm>
          <a:prstGeom prst="wedgeRoundRectCallout">
            <a:avLst>
              <a:gd name="adj1" fmla="val 84456"/>
              <a:gd name="adj2" fmla="val -31978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" name="ZoneTexte 13"/>
          <p:cNvSpPr txBox="1"/>
          <p:nvPr/>
        </p:nvSpPr>
        <p:spPr>
          <a:xfrm>
            <a:off x="5194406" y="1037861"/>
            <a:ext cx="397192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LES POINTS D’EXPÉRIENCE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5194405" y="1499526"/>
            <a:ext cx="3971925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1600" dirty="0">
                <a:latin typeface="Comic Sans MS" panose="030F0702030302020204" pitchFamily="66" charset="0"/>
              </a:rPr>
              <a:t>r</a:t>
            </a:r>
            <a:r>
              <a:rPr lang="fr-CA" sz="1600" dirty="0" smtClean="0">
                <a:latin typeface="Comic Sans MS" panose="030F0702030302020204" pitchFamily="66" charset="0"/>
              </a:rPr>
              <a:t>eprésentent le progrès d’un personnage vers son prochain niveau.</a:t>
            </a:r>
          </a:p>
          <a:p>
            <a:r>
              <a:rPr lang="fr-CA" sz="1600" dirty="0" smtClean="0">
                <a:latin typeface="Comic Sans MS" panose="030F0702030302020204" pitchFamily="66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600" dirty="0" smtClean="0">
                <a:latin typeface="Comic Sans MS" panose="030F0702030302020204" pitchFamily="66" charset="0"/>
              </a:rPr>
              <a:t>Attribués selon la difficulté du monstre.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600" dirty="0" smtClean="0">
                <a:latin typeface="Comic Sans MS" panose="030F0702030302020204" pitchFamily="66" charset="0"/>
              </a:rPr>
              <a:t>1000 pts = 1 Niveau</a:t>
            </a:r>
            <a:endParaRPr lang="fr-CA" sz="16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600" dirty="0" smtClean="0">
                <a:latin typeface="Comic Sans MS" panose="030F0702030302020204" pitchFamily="66" charset="0"/>
              </a:rPr>
              <a:t>Statistiques augmentées pour chaque Niveau supplémentaire.</a:t>
            </a:r>
          </a:p>
        </p:txBody>
      </p:sp>
    </p:spTree>
    <p:extLst>
      <p:ext uri="{BB962C8B-B14F-4D97-AF65-F5344CB8AC3E}">
        <p14:creationId xmlns:p14="http://schemas.microsoft.com/office/powerpoint/2010/main" val="1541023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7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50"/>
                            </p:stCondLst>
                            <p:childTnLst>
                              <p:par>
                                <p:cTn id="10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 tmFilter="0,0; .5, 1; 1, 1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 animBg="1"/>
      <p:bldP spid="13" grpId="1" animBg="1"/>
      <p:bldP spid="14" grpId="0" build="allAtOnce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6000" dirty="0" smtClean="0"/>
              <a:t>ON JOUE!</a:t>
            </a:r>
            <a:endParaRPr lang="fr-CA" sz="60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77335" y="3183957"/>
            <a:ext cx="8596668" cy="860400"/>
          </a:xfrm>
        </p:spPr>
        <p:txBody>
          <a:bodyPr/>
          <a:lstStyle/>
          <a:p>
            <a:r>
              <a:rPr lang="fr-CA" dirty="0" smtClean="0"/>
              <a:t>Maintenant…</a:t>
            </a:r>
            <a:endParaRPr lang="fr-CA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6642556"/>
            <a:ext cx="17844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800" dirty="0" smtClean="0"/>
              <a:t>10.100.2.19</a:t>
            </a: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993210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5793135" cy="818606"/>
          </a:xfrm>
        </p:spPr>
        <p:txBody>
          <a:bodyPr>
            <a:normAutofit/>
          </a:bodyPr>
          <a:lstStyle/>
          <a:p>
            <a:r>
              <a:rPr lang="fr-CA" dirty="0" smtClean="0"/>
              <a:t>Notre solution:</a:t>
            </a:r>
            <a:endParaRPr lang="fr-CA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75745" y="2875085"/>
            <a:ext cx="4185623" cy="576262"/>
          </a:xfrm>
        </p:spPr>
        <p:txBody>
          <a:bodyPr/>
          <a:lstStyle/>
          <a:p>
            <a:r>
              <a:rPr lang="fr-CA" dirty="0" smtClean="0"/>
              <a:t>Ce qui est bien</a:t>
            </a:r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75745" y="3618066"/>
            <a:ext cx="4185623" cy="2364721"/>
          </a:xfrm>
        </p:spPr>
        <p:txBody>
          <a:bodyPr/>
          <a:lstStyle/>
          <a:p>
            <a:r>
              <a:rPr lang="fr-CA" dirty="0" smtClean="0"/>
              <a:t>Bibliothèques versatiles = nouvelles fonctionnalités</a:t>
            </a:r>
          </a:p>
          <a:p>
            <a:pPr lvl="1"/>
            <a:r>
              <a:rPr lang="fr-CA" dirty="0" smtClean="0"/>
              <a:t>Carte interactive intéressante</a:t>
            </a:r>
          </a:p>
          <a:p>
            <a:pPr lvl="1"/>
            <a:r>
              <a:rPr lang="fr-CA" dirty="0" smtClean="0"/>
              <a:t>Interaction entre joueurs en temps réel</a:t>
            </a:r>
          </a:p>
          <a:p>
            <a:pPr lvl="1"/>
            <a:r>
              <a:rPr lang="fr-CA" dirty="0" smtClean="0"/>
              <a:t>Stats et équipements utilisables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088383" y="2875085"/>
            <a:ext cx="4185618" cy="576262"/>
          </a:xfrm>
        </p:spPr>
        <p:txBody>
          <a:bodyPr/>
          <a:lstStyle/>
          <a:p>
            <a:r>
              <a:rPr lang="fr-CA" dirty="0" smtClean="0"/>
              <a:t>Ce qui est moins bien</a:t>
            </a:r>
            <a:endParaRPr lang="fr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088384" y="3618066"/>
            <a:ext cx="4185617" cy="2364722"/>
          </a:xfrm>
        </p:spPr>
        <p:txBody>
          <a:bodyPr/>
          <a:lstStyle/>
          <a:p>
            <a:r>
              <a:rPr lang="fr-CA" dirty="0" smtClean="0"/>
              <a:t>Temps requis</a:t>
            </a:r>
          </a:p>
          <a:p>
            <a:pPr lvl="1"/>
            <a:r>
              <a:rPr lang="fr-CA" dirty="0" smtClean="0"/>
              <a:t>Apprendre les </a:t>
            </a:r>
            <a:r>
              <a:rPr lang="fr-CA" dirty="0" smtClean="0"/>
              <a:t>bibliothèques</a:t>
            </a:r>
            <a:endParaRPr lang="fr-CA" dirty="0" smtClean="0"/>
          </a:p>
          <a:p>
            <a:pPr lvl="1"/>
            <a:r>
              <a:rPr lang="fr-CA" dirty="0" smtClean="0"/>
              <a:t>Refaire la totalité de l’interface</a:t>
            </a:r>
          </a:p>
          <a:p>
            <a:pPr lvl="1"/>
            <a:r>
              <a:rPr lang="fr-CA" dirty="0" smtClean="0"/>
              <a:t>Les éléments à ajouter</a:t>
            </a:r>
            <a:endParaRPr lang="fr-CA" dirty="0"/>
          </a:p>
        </p:txBody>
      </p:sp>
      <p:sp>
        <p:nvSpPr>
          <p:cNvPr id="7" name="Espace réservé du contenu 3"/>
          <p:cNvSpPr txBox="1">
            <a:spLocks/>
          </p:cNvSpPr>
          <p:nvPr/>
        </p:nvSpPr>
        <p:spPr>
          <a:xfrm>
            <a:off x="675745" y="1428206"/>
            <a:ext cx="3513078" cy="1184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A" sz="2000" dirty="0" smtClean="0">
                <a:solidFill>
                  <a:srgbClr val="729D51"/>
                </a:solidFill>
              </a:rPr>
              <a:t>Refaire toute l’application avec React, Nest JS et Material UI!</a:t>
            </a:r>
            <a:endParaRPr lang="fr-CA" sz="2000" dirty="0">
              <a:solidFill>
                <a:srgbClr val="729D51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944" y="58043"/>
            <a:ext cx="2333004" cy="191533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286" y="1774685"/>
            <a:ext cx="2091971" cy="1110463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93" y="58044"/>
            <a:ext cx="2046588" cy="20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70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Des questions? Des commentaires?</a:t>
            </a:r>
            <a:endParaRPr lang="fr-CA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smtClean="0"/>
              <a:t>Des friandises…?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173323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464" y="729260"/>
            <a:ext cx="6477936" cy="428699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571750" y="485775"/>
            <a:ext cx="6905625" cy="4648200"/>
          </a:xfrm>
          <a:prstGeom prst="rect">
            <a:avLst/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" name="ZoneTexte 15"/>
          <p:cNvSpPr txBox="1"/>
          <p:nvPr/>
        </p:nvSpPr>
        <p:spPr>
          <a:xfrm>
            <a:off x="3521248" y="915025"/>
            <a:ext cx="5143500" cy="6001643"/>
          </a:xfrm>
          <a:prstGeom prst="rect">
            <a:avLst/>
          </a:prstGeom>
          <a:noFill/>
          <a:effectLst>
            <a:outerShdw blurRad="63500" dist="50800" dir="16200000" rotWithShape="0">
              <a:prstClr val="black">
                <a:alpha val="89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CA" sz="2800" dirty="0" smtClean="0">
                <a:solidFill>
                  <a:schemeClr val="bg1"/>
                </a:solidFill>
              </a:rPr>
              <a:t>Conception:</a:t>
            </a:r>
          </a:p>
          <a:p>
            <a:pPr algn="ctr"/>
            <a:endParaRPr lang="fr-CA" sz="2800" dirty="0" smtClean="0">
              <a:solidFill>
                <a:schemeClr val="bg1"/>
              </a:solidFill>
            </a:endParaRPr>
          </a:p>
          <a:p>
            <a:pPr algn="ctr"/>
            <a:r>
              <a:rPr lang="fr-CA" sz="2800" dirty="0" smtClean="0">
                <a:solidFill>
                  <a:schemeClr val="bg1"/>
                </a:solidFill>
              </a:rPr>
              <a:t>Daniel Grondin</a:t>
            </a:r>
          </a:p>
          <a:p>
            <a:pPr algn="ctr"/>
            <a:r>
              <a:rPr lang="fr-CA" sz="2800" dirty="0" smtClean="0">
                <a:solidFill>
                  <a:schemeClr val="bg1"/>
                </a:solidFill>
              </a:rPr>
              <a:t>Alexis Lépine</a:t>
            </a:r>
          </a:p>
          <a:p>
            <a:pPr algn="ctr"/>
            <a:endParaRPr lang="fr-CA" sz="2800" dirty="0" smtClean="0">
              <a:solidFill>
                <a:schemeClr val="bg1"/>
              </a:solidFill>
            </a:endParaRPr>
          </a:p>
          <a:p>
            <a:pPr algn="ctr"/>
            <a:r>
              <a:rPr lang="fr-CA" sz="2800" dirty="0" smtClean="0">
                <a:solidFill>
                  <a:schemeClr val="bg1"/>
                </a:solidFill>
              </a:rPr>
              <a:t>Participation spéciale:</a:t>
            </a:r>
          </a:p>
          <a:p>
            <a:pPr algn="ctr"/>
            <a:endParaRPr lang="fr-CA" sz="2800" dirty="0" smtClean="0">
              <a:solidFill>
                <a:schemeClr val="bg1"/>
              </a:solidFill>
            </a:endParaRPr>
          </a:p>
          <a:p>
            <a:pPr algn="ctr"/>
            <a:r>
              <a:rPr lang="fr-CA" sz="2800" dirty="0" smtClean="0">
                <a:solidFill>
                  <a:schemeClr val="bg1"/>
                </a:solidFill>
              </a:rPr>
              <a:t>Marc-André Thériault</a:t>
            </a:r>
          </a:p>
          <a:p>
            <a:pPr algn="ctr"/>
            <a:endParaRPr lang="fr-CA" sz="2800" dirty="0">
              <a:solidFill>
                <a:schemeClr val="bg1"/>
              </a:solidFill>
            </a:endParaRPr>
          </a:p>
          <a:p>
            <a:pPr lvl="0" algn="ctr"/>
            <a:endParaRPr lang="fr-CA" sz="4400" dirty="0" smtClean="0">
              <a:ln w="0"/>
              <a:solidFill>
                <a:srgbClr val="90C22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lvl="0" algn="ctr"/>
            <a:r>
              <a:rPr lang="fr-CA" sz="4400" dirty="0" smtClean="0">
                <a:ln w="0"/>
                <a:solidFill>
                  <a:srgbClr val="90C22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Merci </a:t>
            </a:r>
            <a:r>
              <a:rPr lang="fr-CA" sz="4400" dirty="0">
                <a:ln w="0"/>
                <a:solidFill>
                  <a:srgbClr val="90C22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pour votre écoute</a:t>
            </a:r>
            <a:r>
              <a:rPr lang="fr-CA" sz="4400" dirty="0" smtClean="0">
                <a:ln w="0"/>
                <a:solidFill>
                  <a:srgbClr val="90C22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</a:t>
            </a:r>
            <a:endParaRPr lang="fr-CA" sz="4400" dirty="0">
              <a:ln w="0"/>
              <a:solidFill>
                <a:srgbClr val="90C22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-67494" y="1"/>
            <a:ext cx="12259495" cy="6858000"/>
            <a:chOff x="3947678" y="3944074"/>
            <a:chExt cx="4548043" cy="2546437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0490" y="3944074"/>
              <a:ext cx="4525231" cy="2546437"/>
            </a:xfrm>
            <a:prstGeom prst="rect">
              <a:avLst/>
            </a:prstGeom>
          </p:spPr>
        </p:pic>
        <p:grpSp>
          <p:nvGrpSpPr>
            <p:cNvPr id="6" name="Groupe 5"/>
            <p:cNvGrpSpPr/>
            <p:nvPr/>
          </p:nvGrpSpPr>
          <p:grpSpPr>
            <a:xfrm>
              <a:off x="3947678" y="4337306"/>
              <a:ext cx="1706414" cy="2153205"/>
              <a:chOff x="255438" y="4593076"/>
              <a:chExt cx="2361189" cy="2979420"/>
            </a:xfrm>
          </p:grpSpPr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8000" b="100000" l="4732" r="96215">
                            <a14:foregroundMark x1="47003" y1="52000" x2="51735" y2="84500"/>
                            <a14:foregroundMark x1="63722" y1="68750" x2="28076" y2="84000"/>
                            <a14:foregroundMark x1="29338" y1="56250" x2="17350" y2="63750"/>
                            <a14:foregroundMark x1="29968" y1="59250" x2="12934" y2="88000"/>
                            <a14:foregroundMark x1="12618" y1="80000" x2="11672" y2="84750"/>
                            <a14:foregroundMark x1="28076" y1="89500" x2="77287" y2="90000"/>
                            <a14:foregroundMark x1="93691" y1="92500" x2="71924" y2="58500"/>
                            <a14:foregroundMark x1="78864" y1="60500" x2="86120" y2="76750"/>
                            <a14:foregroundMark x1="89274" y1="81250" x2="94953" y2="90250"/>
                            <a14:foregroundMark x1="88959" y1="77750" x2="91483" y2="82750"/>
                            <a14:backgroundMark x1="30284" y1="39250" x2="28707" y2="425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5438" y="4593076"/>
                <a:ext cx="2361189" cy="2979420"/>
              </a:xfrm>
              <a:prstGeom prst="rect">
                <a:avLst/>
              </a:prstGeom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3390" b="87006" l="10400" r="90800">
                            <a14:foregroundMark x1="72800" y1="74859" x2="63200" y2="80508"/>
                            <a14:foregroundMark x1="66000" y1="80226" x2="56400" y2="85876"/>
                            <a14:foregroundMark x1="84000" y1="42373" x2="84000" y2="48588"/>
                            <a14:backgroundMark x1="77200" y1="73446" x2="58400" y2="86723"/>
                            <a14:backgroundMark x1="14400" y1="40395" x2="18000" y2="15819"/>
                            <a14:backgroundMark x1="17600" y1="23729" x2="54400" y2="17797"/>
                            <a14:backgroundMark x1="52800" y1="18079" x2="84800" y2="29379"/>
                            <a14:backgroundMark x1="83200" y1="29096" x2="84000" y2="40960"/>
                          </a14:backgroundRemoval>
                        </a14:imgEffect>
                        <a14:imgEffect>
                          <a14:brightnessContrast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2333">
                <a:off x="955468" y="4929770"/>
                <a:ext cx="1037603" cy="1469245"/>
              </a:xfrm>
              <a:prstGeom prst="rect">
                <a:avLst/>
              </a:prstGeom>
            </p:spPr>
          </p:pic>
        </p:grpSp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679" flipH="1">
            <a:off x="1505909" y="2653789"/>
            <a:ext cx="1559336" cy="81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19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chemin vertical 4"/>
          <p:cNvSpPr/>
          <p:nvPr/>
        </p:nvSpPr>
        <p:spPr>
          <a:xfrm>
            <a:off x="1197058" y="104229"/>
            <a:ext cx="7150506" cy="6520565"/>
          </a:xfrm>
          <a:prstGeom prst="verticalScroll">
            <a:avLst/>
          </a:prstGeom>
          <a:blipFill>
            <a:blip r:embed="rId2"/>
            <a:tile tx="0" ty="0" sx="100000" sy="100000" flip="none" algn="tl"/>
          </a:blip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845047" y="965939"/>
            <a:ext cx="3854528" cy="787396"/>
          </a:xfrm>
        </p:spPr>
        <p:txBody>
          <a:bodyPr anchor="ctr">
            <a:normAutofit/>
          </a:bodyPr>
          <a:lstStyle/>
          <a:p>
            <a:pPr algn="ctr"/>
            <a:r>
              <a:rPr lang="fr-CA" sz="3200" dirty="0" smtClean="0">
                <a:solidFill>
                  <a:srgbClr val="729D51"/>
                </a:solidFill>
              </a:rPr>
              <a:t>De quoi on parle?</a:t>
            </a:r>
            <a:endParaRPr lang="fr-CA" sz="3200" dirty="0">
              <a:solidFill>
                <a:srgbClr val="729D5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 rot="21584639">
            <a:off x="2681924" y="1883724"/>
            <a:ext cx="4856808" cy="3919079"/>
          </a:xfrm>
        </p:spPr>
        <p:txBody>
          <a:bodyPr/>
          <a:lstStyle/>
          <a:p>
            <a:r>
              <a:rPr lang="fr-CA" dirty="0" smtClean="0"/>
              <a:t>Notre client</a:t>
            </a:r>
          </a:p>
          <a:p>
            <a:r>
              <a:rPr lang="fr-CA" dirty="0" smtClean="0"/>
              <a:t>Ses problématiques et besoins</a:t>
            </a:r>
          </a:p>
          <a:p>
            <a:r>
              <a:rPr lang="fr-CA" dirty="0" smtClean="0"/>
              <a:t>Technologies employées</a:t>
            </a:r>
          </a:p>
          <a:p>
            <a:r>
              <a:rPr lang="fr-CA" dirty="0" smtClean="0"/>
              <a:t>Petit modèle relationnel</a:t>
            </a:r>
          </a:p>
          <a:p>
            <a:r>
              <a:rPr lang="fr-CA" dirty="0" smtClean="0"/>
              <a:t>Règles du jeu</a:t>
            </a:r>
          </a:p>
          <a:p>
            <a:r>
              <a:rPr lang="fr-CA" dirty="0" smtClean="0"/>
              <a:t>Résumé de l’interface</a:t>
            </a:r>
          </a:p>
          <a:p>
            <a:r>
              <a:rPr lang="fr-CA" dirty="0" smtClean="0"/>
              <a:t>Démonstration de l’application</a:t>
            </a:r>
          </a:p>
          <a:p>
            <a:r>
              <a:rPr lang="fr-CA" dirty="0" smtClean="0"/>
              <a:t>Défis et problèmes</a:t>
            </a:r>
          </a:p>
          <a:p>
            <a:r>
              <a:rPr lang="fr-CA" dirty="0" smtClean="0"/>
              <a:t>Questions, commentaires, friandises</a:t>
            </a:r>
          </a:p>
          <a:p>
            <a:pPr marL="0" indent="0">
              <a:buNone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94048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0889"/>
            <a:ext cx="8596668" cy="920206"/>
          </a:xfrm>
        </p:spPr>
        <p:txBody>
          <a:bodyPr anchor="ctr"/>
          <a:lstStyle/>
          <a:p>
            <a:pPr algn="ctr"/>
            <a:r>
              <a:rPr lang="fr-CA" dirty="0" smtClean="0"/>
              <a:t>Notre client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7" cy="1369598"/>
          </a:xfrm>
        </p:spPr>
        <p:txBody>
          <a:bodyPr/>
          <a:lstStyle/>
          <a:p>
            <a:r>
              <a:rPr lang="fr-CA" dirty="0" smtClean="0"/>
              <a:t>Enseignant en programmation chez Multihexa</a:t>
            </a:r>
          </a:p>
          <a:p>
            <a:r>
              <a:rPr lang="fr-CA" dirty="0" smtClean="0"/>
              <a:t>Passionné de jeux </a:t>
            </a:r>
            <a:r>
              <a:rPr lang="fr-CA" dirty="0" smtClean="0"/>
              <a:t>vidéos, marqué par Silver World</a:t>
            </a:r>
            <a:endParaRPr lang="fr-CA" dirty="0" smtClean="0"/>
          </a:p>
          <a:p>
            <a:r>
              <a:rPr lang="fr-CA" dirty="0" smtClean="0"/>
              <a:t>A développé Angular Heroes pour apprendre un nouveau langage</a:t>
            </a:r>
          </a:p>
          <a:p>
            <a:endParaRPr lang="fr-CA" dirty="0" smtClean="0"/>
          </a:p>
          <a:p>
            <a:endParaRPr lang="fr-CA" dirty="0" smtClean="0"/>
          </a:p>
          <a:p>
            <a:endParaRPr lang="fr-CA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877" y="449532"/>
            <a:ext cx="2143125" cy="214312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555" y="4156520"/>
            <a:ext cx="3823744" cy="2148863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499" y="3995582"/>
            <a:ext cx="3172336" cy="2308832"/>
          </a:xfrm>
          <a:prstGeom prst="rect">
            <a:avLst/>
          </a:prstGeom>
        </p:spPr>
      </p:pic>
      <p:grpSp>
        <p:nvGrpSpPr>
          <p:cNvPr id="14" name="Groupe 13"/>
          <p:cNvGrpSpPr/>
          <p:nvPr/>
        </p:nvGrpSpPr>
        <p:grpSpPr>
          <a:xfrm>
            <a:off x="2313430" y="3844269"/>
            <a:ext cx="5391993" cy="3013731"/>
            <a:chOff x="3939783" y="3427714"/>
            <a:chExt cx="4555938" cy="2546437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0490" y="3427714"/>
              <a:ext cx="4525231" cy="2546437"/>
            </a:xfrm>
            <a:prstGeom prst="rect">
              <a:avLst/>
            </a:prstGeom>
          </p:spPr>
        </p:pic>
        <p:grpSp>
          <p:nvGrpSpPr>
            <p:cNvPr id="13" name="Groupe 12"/>
            <p:cNvGrpSpPr/>
            <p:nvPr/>
          </p:nvGrpSpPr>
          <p:grpSpPr>
            <a:xfrm>
              <a:off x="3939783" y="3820946"/>
              <a:ext cx="1706415" cy="2153205"/>
              <a:chOff x="244513" y="3878581"/>
              <a:chExt cx="2361190" cy="2979420"/>
            </a:xfrm>
          </p:grpSpPr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8000" b="100000" l="4732" r="96215">
                            <a14:foregroundMark x1="47003" y1="52000" x2="51735" y2="84500"/>
                            <a14:foregroundMark x1="63722" y1="68750" x2="28076" y2="84000"/>
                            <a14:foregroundMark x1="29338" y1="56250" x2="17350" y2="63750"/>
                            <a14:foregroundMark x1="29968" y1="59250" x2="12934" y2="88000"/>
                            <a14:foregroundMark x1="12618" y1="80000" x2="11672" y2="84750"/>
                            <a14:foregroundMark x1="28076" y1="89500" x2="77287" y2="90000"/>
                            <a14:foregroundMark x1="93691" y1="92500" x2="71924" y2="58500"/>
                            <a14:foregroundMark x1="78864" y1="60500" x2="86120" y2="76750"/>
                            <a14:foregroundMark x1="89274" y1="81250" x2="94953" y2="90250"/>
                            <a14:foregroundMark x1="88959" y1="77750" x2="91483" y2="82750"/>
                            <a14:backgroundMark x1="30284" y1="39250" x2="28707" y2="425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4513" y="3878581"/>
                <a:ext cx="2361190" cy="2979420"/>
              </a:xfrm>
              <a:prstGeom prst="rect">
                <a:avLst/>
              </a:prstGeom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3390" b="87006" l="10400" r="90800">
                            <a14:foregroundMark x1="72800" y1="74859" x2="63200" y2="80508"/>
                            <a14:foregroundMark x1="66000" y1="80226" x2="56400" y2="85876"/>
                            <a14:foregroundMark x1="84000" y1="42373" x2="84000" y2="48588"/>
                            <a14:backgroundMark x1="77200" y1="73446" x2="58400" y2="86723"/>
                            <a14:backgroundMark x1="14400" y1="40395" x2="18000" y2="15819"/>
                            <a14:backgroundMark x1="17600" y1="23729" x2="54400" y2="17797"/>
                            <a14:backgroundMark x1="52800" y1="18079" x2="84800" y2="29379"/>
                            <a14:backgroundMark x1="83200" y1="29096" x2="84000" y2="40960"/>
                          </a14:backgroundRemoval>
                        </a14:imgEffect>
                        <a14:imgEffect>
                          <a14:brightnessContrast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2333">
                <a:off x="944543" y="4215275"/>
                <a:ext cx="1037603" cy="146924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8085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xit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161925"/>
            <a:ext cx="8596668" cy="105727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fr-CA" dirty="0" smtClean="0"/>
              <a:t>L’application originale:</a:t>
            </a:r>
            <a:br>
              <a:rPr lang="fr-CA" dirty="0" smtClean="0"/>
            </a:br>
            <a:r>
              <a:rPr lang="fr-CA" dirty="0" smtClean="0"/>
              <a:t>Angular Heroes</a:t>
            </a:r>
            <a:endParaRPr lang="fr-CA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69" y="1340233"/>
            <a:ext cx="4661631" cy="2622167"/>
          </a:xfrm>
        </p:spPr>
      </p:pic>
      <p:pic>
        <p:nvPicPr>
          <p:cNvPr id="8" name="Espace réservé du contenu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1340233"/>
            <a:ext cx="4661632" cy="2622167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803" y="4083433"/>
            <a:ext cx="4661631" cy="262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8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5394"/>
          </a:xfrm>
        </p:spPr>
        <p:txBody>
          <a:bodyPr anchor="ctr"/>
          <a:lstStyle/>
          <a:p>
            <a:pPr algn="ctr"/>
            <a:r>
              <a:rPr lang="fr-CA" dirty="0" smtClean="0"/>
              <a:t>Problèmes vs besoins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77334" y="1567543"/>
            <a:ext cx="4184035" cy="4473818"/>
          </a:xfrm>
        </p:spPr>
        <p:txBody>
          <a:bodyPr/>
          <a:lstStyle/>
          <a:p>
            <a:r>
              <a:rPr lang="fr-CA" dirty="0" smtClean="0"/>
              <a:t>Carte du monde incomplète</a:t>
            </a:r>
          </a:p>
          <a:p>
            <a:pPr lvl="1"/>
            <a:r>
              <a:rPr lang="fr-CA" dirty="0" smtClean="0"/>
              <a:t>Monde vide</a:t>
            </a:r>
          </a:p>
          <a:p>
            <a:pPr lvl="1"/>
            <a:r>
              <a:rPr lang="fr-CA" dirty="0" smtClean="0"/>
              <a:t>Peu d’interactivité</a:t>
            </a:r>
          </a:p>
          <a:p>
            <a:pPr lvl="1"/>
            <a:r>
              <a:rPr lang="fr-CA" dirty="0" smtClean="0"/>
              <a:t>Pas de destinations intéressantes</a:t>
            </a:r>
          </a:p>
          <a:p>
            <a:pPr lvl="1"/>
            <a:endParaRPr lang="fr-CA" dirty="0" smtClean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089970" y="1567543"/>
            <a:ext cx="4184034" cy="4473819"/>
          </a:xfrm>
        </p:spPr>
        <p:txBody>
          <a:bodyPr/>
          <a:lstStyle/>
          <a:p>
            <a:r>
              <a:rPr lang="fr-CA" dirty="0"/>
              <a:t>Statistiques inutilisées</a:t>
            </a:r>
          </a:p>
          <a:p>
            <a:pPr lvl="1"/>
            <a:r>
              <a:rPr lang="fr-CA" dirty="0"/>
              <a:t>Pièces d’or, aucune </a:t>
            </a:r>
            <a:r>
              <a:rPr lang="fr-CA" dirty="0" smtClean="0"/>
              <a:t>boutique</a:t>
            </a:r>
          </a:p>
          <a:p>
            <a:pPr lvl="1"/>
            <a:r>
              <a:rPr lang="fr-CA" dirty="0"/>
              <a:t>Interaction en temps réel entre joueurs</a:t>
            </a:r>
          </a:p>
          <a:p>
            <a:pPr lvl="1"/>
            <a:r>
              <a:rPr lang="fr-CA" dirty="0"/>
              <a:t>Équipements et objets</a:t>
            </a:r>
          </a:p>
          <a:p>
            <a:pPr lvl="1"/>
            <a:r>
              <a:rPr lang="fr-CA" dirty="0"/>
              <a:t>Guildes*</a:t>
            </a:r>
          </a:p>
          <a:p>
            <a:pPr lvl="1"/>
            <a:r>
              <a:rPr lang="fr-CA" dirty="0"/>
              <a:t>Quêtes quotidiennes et évènements saisonniers*</a:t>
            </a:r>
          </a:p>
          <a:p>
            <a:pPr lvl="1"/>
            <a:endParaRPr lang="fr-CA" dirty="0" smtClean="0"/>
          </a:p>
          <a:p>
            <a:endParaRPr lang="fr-CA" dirty="0" smtClean="0"/>
          </a:p>
        </p:txBody>
      </p:sp>
      <p:pic>
        <p:nvPicPr>
          <p:cNvPr id="2050" name="Picture 2" descr="Résultat de recherche d'images pour &quot;bonhomme réfléchi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350" y="3552825"/>
            <a:ext cx="1294825" cy="281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559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3824" y="182869"/>
            <a:ext cx="8596668" cy="757646"/>
          </a:xfrm>
        </p:spPr>
        <p:txBody>
          <a:bodyPr anchor="ctr"/>
          <a:lstStyle/>
          <a:p>
            <a:pPr algn="ctr"/>
            <a:r>
              <a:rPr lang="fr-CA" dirty="0" smtClean="0"/>
              <a:t>Technologies utilisées</a:t>
            </a:r>
            <a:endParaRPr lang="fr-CA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06" y="3268936"/>
            <a:ext cx="2722199" cy="127728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01" y="3064719"/>
            <a:ext cx="1436654" cy="148150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92" y="4658165"/>
            <a:ext cx="2499596" cy="154974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588" y="4654457"/>
            <a:ext cx="2391517" cy="154798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266" y="1019307"/>
            <a:ext cx="2413772" cy="2413772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702" y="1486504"/>
            <a:ext cx="2806886" cy="148995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075" y="4655617"/>
            <a:ext cx="1546825" cy="154682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9480"/>
            <a:ext cx="3220578" cy="264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81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66693"/>
              </p:ext>
            </p:extLst>
          </p:nvPr>
        </p:nvGraphicFramePr>
        <p:xfrm>
          <a:off x="-58937" y="-628650"/>
          <a:ext cx="12288276" cy="794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" name="Acrobat Document" r:id="rId3" imgW="11658514" imgH="7543571" progId="AcroExch.Document.DC">
                  <p:embed/>
                </p:oleObj>
              </mc:Choice>
              <mc:Fallback>
                <p:oleObj name="Acrobat Document" r:id="rId3" imgW="11658514" imgH="7543571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58937" y="-628650"/>
                        <a:ext cx="12288276" cy="794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485321" y="0"/>
            <a:ext cx="8596668" cy="868078"/>
          </a:xfrm>
        </p:spPr>
        <p:txBody>
          <a:bodyPr/>
          <a:lstStyle/>
          <a:p>
            <a:pPr algn="ctr"/>
            <a:r>
              <a:rPr lang="fr-CA" dirty="0" smtClean="0"/>
              <a:t>Modèle relationnel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67738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2562" y="360818"/>
            <a:ext cx="3854528" cy="433920"/>
          </a:xfrm>
        </p:spPr>
        <p:txBody>
          <a:bodyPr>
            <a:noAutofit/>
          </a:bodyPr>
          <a:lstStyle/>
          <a:p>
            <a:pPr algn="ctr"/>
            <a:r>
              <a:rPr lang="fr-CA" sz="2800" dirty="0" smtClean="0"/>
              <a:t>Comment jouer?</a:t>
            </a:r>
            <a:endParaRPr lang="fr-CA" sz="28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12562" y="936781"/>
            <a:ext cx="3722014" cy="1998543"/>
          </a:xfrm>
        </p:spPr>
        <p:txBody>
          <a:bodyPr>
            <a:normAutofit/>
          </a:bodyPr>
          <a:lstStyle/>
          <a:p>
            <a:r>
              <a:rPr lang="fr-CA" dirty="0" smtClean="0"/>
              <a:t>React Heroes présente un univers fantastique remplis d’êtres mythiques et de magie. Le joueur est encouragé à explorer son environnement, accumuler des richesses et des armes pour combattre les monstres qui l’entourent pour ainsi devenir plus fort et atteindre de nouvelles régions.</a:t>
            </a:r>
          </a:p>
          <a:p>
            <a:r>
              <a:rPr lang="fr-CA" dirty="0" smtClean="0"/>
              <a:t> </a:t>
            </a:r>
            <a:endParaRPr lang="fr-CA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487" y="860066"/>
            <a:ext cx="7426067" cy="4575657"/>
          </a:xfrm>
        </p:spPr>
      </p:pic>
      <p:sp>
        <p:nvSpPr>
          <p:cNvPr id="7" name="Légende encadrée 1 6"/>
          <p:cNvSpPr/>
          <p:nvPr/>
        </p:nvSpPr>
        <p:spPr>
          <a:xfrm>
            <a:off x="5158924" y="4324475"/>
            <a:ext cx="5518150" cy="1054099"/>
          </a:xfrm>
          <a:prstGeom prst="borderCallout1">
            <a:avLst>
              <a:gd name="adj1" fmla="val 15738"/>
              <a:gd name="adj2" fmla="val -163"/>
              <a:gd name="adj3" fmla="val 13120"/>
              <a:gd name="adj4" fmla="val -47503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" name="Espace réservé du texte 3"/>
          <p:cNvSpPr txBox="1">
            <a:spLocks/>
          </p:cNvSpPr>
          <p:nvPr/>
        </p:nvSpPr>
        <p:spPr>
          <a:xfrm>
            <a:off x="740747" y="2722260"/>
            <a:ext cx="2865644" cy="2906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Carte Héros</a:t>
            </a:r>
          </a:p>
          <a:p>
            <a:pPr marL="742813" lvl="1" indent="-285750">
              <a:buFont typeface="Arial" panose="020B0604020202020204" pitchFamily="34" charset="0"/>
              <a:buChar char="•"/>
            </a:pPr>
            <a:r>
              <a:rPr lang="fr-CA" dirty="0" smtClean="0"/>
              <a:t>Status</a:t>
            </a:r>
          </a:p>
          <a:p>
            <a:pPr marL="742813" lvl="1" indent="-285750">
              <a:buFont typeface="Arial" panose="020B0604020202020204" pitchFamily="34" charset="0"/>
              <a:buChar char="•"/>
            </a:pPr>
            <a:r>
              <a:rPr lang="fr-CA" dirty="0" smtClean="0"/>
              <a:t>Emplacements (slots) d’équipements</a:t>
            </a:r>
          </a:p>
          <a:p>
            <a:pPr marL="742813" lvl="1" indent="-285750">
              <a:buFont typeface="Arial" panose="020B0604020202020204" pitchFamily="34" charset="0"/>
              <a:buChar char="•"/>
            </a:pPr>
            <a:r>
              <a:rPr lang="fr-CA" dirty="0" smtClean="0"/>
              <a:t>Statistiques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Carte Inventaire</a:t>
            </a:r>
          </a:p>
          <a:p>
            <a:pPr marL="742813" lvl="1" indent="-285750">
              <a:buFont typeface="Arial" panose="020B0604020202020204" pitchFamily="34" charset="0"/>
              <a:buChar char="•"/>
            </a:pPr>
            <a:r>
              <a:rPr lang="fr-CA" dirty="0" smtClean="0"/>
              <a:t>Emplacements (slots) d’inventaires</a:t>
            </a:r>
          </a:p>
          <a:p>
            <a:pPr marL="742813" lvl="1" indent="-285750">
              <a:buFont typeface="Arial" panose="020B0604020202020204" pitchFamily="34" charset="0"/>
              <a:buChar char="•"/>
            </a:pPr>
            <a:r>
              <a:rPr lang="fr-CA" dirty="0" smtClean="0"/>
              <a:t>Objets </a:t>
            </a:r>
            <a:endParaRPr lang="fr-CA" dirty="0"/>
          </a:p>
        </p:txBody>
      </p:sp>
      <p:sp>
        <p:nvSpPr>
          <p:cNvPr id="9" name="Légende encadrée 1 8"/>
          <p:cNvSpPr/>
          <p:nvPr/>
        </p:nvSpPr>
        <p:spPr>
          <a:xfrm>
            <a:off x="6027938" y="1056443"/>
            <a:ext cx="3737499" cy="3382392"/>
          </a:xfrm>
          <a:prstGeom prst="borderCallout1">
            <a:avLst>
              <a:gd name="adj1" fmla="val 21375"/>
              <a:gd name="adj2" fmla="val -19"/>
              <a:gd name="adj3" fmla="val 53707"/>
              <a:gd name="adj4" fmla="val -104604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Légende encadrée 1 9"/>
          <p:cNvSpPr/>
          <p:nvPr/>
        </p:nvSpPr>
        <p:spPr>
          <a:xfrm>
            <a:off x="8921750" y="1103165"/>
            <a:ext cx="800100" cy="308385"/>
          </a:xfrm>
          <a:prstGeom prst="borderCallout1">
            <a:avLst>
              <a:gd name="adj1" fmla="val 15738"/>
              <a:gd name="adj2" fmla="val -163"/>
              <a:gd name="adj3" fmla="val 692628"/>
              <a:gd name="adj4" fmla="val -840360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Légende encadrée 1 10"/>
          <p:cNvSpPr/>
          <p:nvPr/>
        </p:nvSpPr>
        <p:spPr>
          <a:xfrm>
            <a:off x="6434470" y="1407112"/>
            <a:ext cx="693583" cy="2303200"/>
          </a:xfrm>
          <a:prstGeom prst="borderCallout1">
            <a:avLst>
              <a:gd name="adj1" fmla="val 15738"/>
              <a:gd name="adj2" fmla="val -163"/>
              <a:gd name="adj3" fmla="val 93219"/>
              <a:gd name="adj4" fmla="val -446278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" name="Légende encadrée 1 11"/>
          <p:cNvSpPr/>
          <p:nvPr/>
        </p:nvSpPr>
        <p:spPr>
          <a:xfrm>
            <a:off x="6434470" y="3695289"/>
            <a:ext cx="693583" cy="603942"/>
          </a:xfrm>
          <a:prstGeom prst="borderCallout1">
            <a:avLst>
              <a:gd name="adj1" fmla="val 15738"/>
              <a:gd name="adj2" fmla="val -163"/>
              <a:gd name="adj3" fmla="val 69562"/>
              <a:gd name="adj4" fmla="val -553396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" name="Légende encadrée 1 12"/>
          <p:cNvSpPr/>
          <p:nvPr/>
        </p:nvSpPr>
        <p:spPr>
          <a:xfrm>
            <a:off x="5243845" y="4685889"/>
            <a:ext cx="5347955" cy="603942"/>
          </a:xfrm>
          <a:prstGeom prst="borderCallout1">
            <a:avLst>
              <a:gd name="adj1" fmla="val 15738"/>
              <a:gd name="adj2" fmla="val -163"/>
              <a:gd name="adj3" fmla="val 26979"/>
              <a:gd name="adj4" fmla="val -35261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" name="Légende encadrée 1 13"/>
          <p:cNvSpPr/>
          <p:nvPr/>
        </p:nvSpPr>
        <p:spPr>
          <a:xfrm>
            <a:off x="5740887" y="4685889"/>
            <a:ext cx="621813" cy="603942"/>
          </a:xfrm>
          <a:prstGeom prst="borderCallout1">
            <a:avLst>
              <a:gd name="adj1" fmla="val 15738"/>
              <a:gd name="adj2" fmla="val -163"/>
              <a:gd name="adj3" fmla="val 107413"/>
              <a:gd name="adj4" fmla="val -567515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80199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2"/>
      <p:bldP spid="4" grpId="0" uiExpand="1" build="p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3900"/>
          </a:xfrm>
        </p:spPr>
        <p:txBody>
          <a:bodyPr/>
          <a:lstStyle/>
          <a:p>
            <a:pPr algn="ctr"/>
            <a:r>
              <a:rPr lang="fr-CA" dirty="0" smtClean="0"/>
              <a:t>Éléments du jeu</a:t>
            </a:r>
            <a:endParaRPr lang="fr-CA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80446" y="1418033"/>
            <a:ext cx="2972330" cy="366509"/>
          </a:xfrm>
        </p:spPr>
        <p:txBody>
          <a:bodyPr/>
          <a:lstStyle/>
          <a:p>
            <a:pPr algn="ctr"/>
            <a:r>
              <a:rPr lang="fr-CA" sz="1800" b="1" dirty="0" smtClean="0"/>
              <a:t>Barre d’application</a:t>
            </a:r>
            <a:endParaRPr lang="fr-CA" sz="1800" b="1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6" y="1784542"/>
            <a:ext cx="2952750" cy="304800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00026" y="2584478"/>
            <a:ext cx="2855467" cy="369831"/>
          </a:xfrm>
        </p:spPr>
        <p:txBody>
          <a:bodyPr/>
          <a:lstStyle/>
          <a:p>
            <a:pPr algn="ctr"/>
            <a:r>
              <a:rPr lang="fr-CA" sz="1800" b="1" dirty="0" smtClean="0"/>
              <a:t>Mouvement sur la carte</a:t>
            </a:r>
            <a:endParaRPr lang="fr-CA" sz="1800" b="1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89" y="3390604"/>
            <a:ext cx="2581540" cy="2536513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90" y="3072957"/>
            <a:ext cx="2581540" cy="316447"/>
          </a:xfrm>
          <a:prstGeom prst="rect">
            <a:avLst/>
          </a:prstGeom>
        </p:spPr>
      </p:pic>
      <p:sp>
        <p:nvSpPr>
          <p:cNvPr id="10" name="Espace réservé du texte 2"/>
          <p:cNvSpPr txBox="1">
            <a:spLocks/>
          </p:cNvSpPr>
          <p:nvPr/>
        </p:nvSpPr>
        <p:spPr>
          <a:xfrm>
            <a:off x="6061253" y="1333500"/>
            <a:ext cx="2749372" cy="14192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CA" sz="1800" dirty="0" smtClean="0"/>
              <a:t>Cartes de status</a:t>
            </a:r>
            <a:endParaRPr lang="fr-CA" sz="18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CA" sz="1800" dirty="0" smtClean="0"/>
              <a:t>Emplacement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CA" sz="1800" dirty="0"/>
              <a:t>J</a:t>
            </a:r>
            <a:r>
              <a:rPr lang="fr-CA" sz="1800" dirty="0" smtClean="0"/>
              <a:t>oueurs présents</a:t>
            </a:r>
            <a:endParaRPr lang="fr-CA" sz="1800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758" y="3425530"/>
            <a:ext cx="2133333" cy="2501587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252" y="1333500"/>
            <a:ext cx="3238500" cy="1419225"/>
          </a:xfrm>
          <a:prstGeom prst="rect">
            <a:avLst/>
          </a:prstGeom>
        </p:spPr>
      </p:pic>
      <p:sp>
        <p:nvSpPr>
          <p:cNvPr id="13" name="Espace réservé du texte 2"/>
          <p:cNvSpPr txBox="1">
            <a:spLocks/>
          </p:cNvSpPr>
          <p:nvPr/>
        </p:nvSpPr>
        <p:spPr>
          <a:xfrm>
            <a:off x="6424352" y="3425530"/>
            <a:ext cx="2972330" cy="3665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CA" sz="1800" b="1" dirty="0" smtClean="0"/>
              <a:t>Monstre / Ennemi</a:t>
            </a:r>
            <a:endParaRPr lang="fr-CA" sz="1800" b="1" dirty="0"/>
          </a:p>
        </p:txBody>
      </p:sp>
      <p:sp>
        <p:nvSpPr>
          <p:cNvPr id="14" name="Espace réservé du texte 2"/>
          <p:cNvSpPr txBox="1">
            <a:spLocks/>
          </p:cNvSpPr>
          <p:nvPr/>
        </p:nvSpPr>
        <p:spPr>
          <a:xfrm>
            <a:off x="6351766" y="3553407"/>
            <a:ext cx="2749372" cy="14192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CA" sz="1800" dirty="0" smtClean="0"/>
              <a:t>Nom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CA" sz="1800" dirty="0" smtClean="0"/>
              <a:t>Barre de vie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08609" y="3803723"/>
            <a:ext cx="1638300" cy="1710274"/>
          </a:xfrm>
          <a:prstGeom prst="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" name="Légende encadrée 1 16"/>
          <p:cNvSpPr/>
          <p:nvPr/>
        </p:nvSpPr>
        <p:spPr>
          <a:xfrm>
            <a:off x="9772651" y="3656779"/>
            <a:ext cx="1757364" cy="327669"/>
          </a:xfrm>
          <a:prstGeom prst="borderCallout1">
            <a:avLst>
              <a:gd name="adj1" fmla="val 53633"/>
              <a:gd name="adj2" fmla="val -203"/>
              <a:gd name="adj3" fmla="val 121221"/>
              <a:gd name="adj4" fmla="val -84403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Légende encadrée 1 17"/>
          <p:cNvSpPr/>
          <p:nvPr/>
        </p:nvSpPr>
        <p:spPr>
          <a:xfrm>
            <a:off x="9772651" y="3911653"/>
            <a:ext cx="1757364" cy="208878"/>
          </a:xfrm>
          <a:prstGeom prst="borderCallout1">
            <a:avLst>
              <a:gd name="adj1" fmla="val 53633"/>
              <a:gd name="adj2" fmla="val -203"/>
              <a:gd name="adj3" fmla="val 264864"/>
              <a:gd name="adj4" fmla="val -68143"/>
            </a:avLst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 à coins arrondis 19"/>
          <p:cNvSpPr/>
          <p:nvPr/>
        </p:nvSpPr>
        <p:spPr>
          <a:xfrm>
            <a:off x="3575423" y="1601287"/>
            <a:ext cx="2585778" cy="4326917"/>
          </a:xfrm>
          <a:prstGeom prst="roundRect">
            <a:avLst/>
          </a:prstGeom>
          <a:effectLst>
            <a:reflection blurRad="63500" stA="57000" endPos="13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ZoneTexte 20"/>
          <p:cNvSpPr txBox="1"/>
          <p:nvPr/>
        </p:nvSpPr>
        <p:spPr>
          <a:xfrm>
            <a:off x="3785878" y="1784542"/>
            <a:ext cx="213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 smtClean="0">
                <a:solidFill>
                  <a:srgbClr val="729D51"/>
                </a:solidFill>
                <a:effectLst>
                  <a:outerShdw blurRad="50800" dist="38100" dir="5400000" algn="t" rotWithShape="0">
                    <a:prstClr val="black">
                      <a:alpha val="93000"/>
                    </a:prstClr>
                  </a:outerShdw>
                </a:effectLst>
              </a:rPr>
              <a:t>STATISTIQUES</a:t>
            </a:r>
            <a:endParaRPr lang="fr-CA" dirty="0">
              <a:solidFill>
                <a:srgbClr val="729D51"/>
              </a:solidFill>
              <a:effectLst>
                <a:outerShdw blurRad="50800" dist="38100" dir="5400000" algn="t" rotWithShape="0">
                  <a:prstClr val="black">
                    <a:alpha val="93000"/>
                  </a:prstClr>
                </a:outerShdw>
              </a:effectLst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3615202" y="2265048"/>
            <a:ext cx="2441020" cy="3293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1600" i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FORCE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plus élevée = plus de dégâts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Haute </a:t>
            </a:r>
            <a:r>
              <a:rPr lang="fr-CA" sz="1600" i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DEXTÉRITÉ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= Chances d’éviter les coups + chances de coups critiques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Plus de </a:t>
            </a:r>
            <a:r>
              <a:rPr lang="fr-CA" sz="1600" i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VITALITÉ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= plus de Points de Vie (1:10)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Grande </a:t>
            </a:r>
            <a:r>
              <a:rPr lang="fr-CA" sz="1600" i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INTELLIGENCE</a:t>
            </a:r>
            <a:r>
              <a:rPr lang="fr-C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= grande réserve de Mana (1:5)</a:t>
            </a:r>
            <a:endParaRPr lang="fr-CA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110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1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15" grpId="0" animBg="1"/>
      <p:bldP spid="15" grpId="1" animBg="1"/>
      <p:bldP spid="17" grpId="0" animBg="1"/>
      <p:bldP spid="17" grpId="1" animBg="1"/>
      <p:bldP spid="18" grpId="0" animBg="1"/>
      <p:bldP spid="18" grpId="1" animBg="1"/>
      <p:bldP spid="20" grpId="0" animBg="1"/>
    </p:bldLst>
  </p:timing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9241</TotalTime>
  <Words>559</Words>
  <Application>Microsoft Office PowerPoint</Application>
  <PresentationFormat>Grand écran</PresentationFormat>
  <Paragraphs>127</Paragraphs>
  <Slides>15</Slides>
  <Notes>3</Notes>
  <HiddenSlides>0</HiddenSlides>
  <MMClips>0</MMClips>
  <ScaleCrop>false</ScaleCrop>
  <HeadingPairs>
    <vt:vector size="8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Comic Sans MS</vt:lpstr>
      <vt:lpstr>Trebuchet MS</vt:lpstr>
      <vt:lpstr>Wingdings</vt:lpstr>
      <vt:lpstr>Wingdings 3</vt:lpstr>
      <vt:lpstr>Facette</vt:lpstr>
      <vt:lpstr>Acrobat Document</vt:lpstr>
      <vt:lpstr>React Heroes</vt:lpstr>
      <vt:lpstr>De quoi on parle?</vt:lpstr>
      <vt:lpstr>Notre client</vt:lpstr>
      <vt:lpstr>L’application originale: Angular Heroes</vt:lpstr>
      <vt:lpstr>Problèmes vs besoins</vt:lpstr>
      <vt:lpstr>Technologies utilisées</vt:lpstr>
      <vt:lpstr>Modèle relationnel</vt:lpstr>
      <vt:lpstr>Comment jouer?</vt:lpstr>
      <vt:lpstr>Éléments du jeu</vt:lpstr>
      <vt:lpstr>Combats</vt:lpstr>
      <vt:lpstr>Issue d’un combat</vt:lpstr>
      <vt:lpstr>ON JOUE!</vt:lpstr>
      <vt:lpstr>Notre solution:</vt:lpstr>
      <vt:lpstr>Des questions? Des commentaires?</vt:lpstr>
      <vt:lpstr>Présentation PowerPoint</vt:lpstr>
    </vt:vector>
  </TitlesOfParts>
  <Company>Multihexa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Heroes</dc:title>
  <dc:creator>Alexis Lépine</dc:creator>
  <cp:lastModifiedBy>Alexis Lépine</cp:lastModifiedBy>
  <cp:revision>109</cp:revision>
  <dcterms:created xsi:type="dcterms:W3CDTF">2020-02-25T17:50:19Z</dcterms:created>
  <dcterms:modified xsi:type="dcterms:W3CDTF">2020-03-04T14:58:52Z</dcterms:modified>
</cp:coreProperties>
</file>

<file path=docProps/thumbnail.jpeg>
</file>